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ADB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95" autoAdjust="0"/>
  </p:normalViewPr>
  <p:slideViewPr>
    <p:cSldViewPr snapToGrid="0">
      <p:cViewPr varScale="1">
        <p:scale>
          <a:sx n="109" d="100"/>
          <a:sy n="109" d="100"/>
        </p:scale>
        <p:origin x="61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DF323-E187-4185-B599-1AF36B5ABF1A}" type="datetimeFigureOut">
              <a:rPr lang="de-DE" smtClean="0"/>
              <a:pPr/>
              <a:t>08.10.2023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4A840-303E-4BD7-9405-E90953A4D344}" type="slidenum">
              <a:rPr lang="de-DE" smtClean="0"/>
              <a:pPr/>
              <a:t>‹Nr.›</a:t>
            </a:fld>
            <a:endParaRPr lang="de-DE"/>
          </a:p>
        </p:txBody>
      </p:sp>
    </p:spTree>
    <p:extLst>
      <p:ext uri="{BB962C8B-B14F-4D97-AF65-F5344CB8AC3E}">
        <p14:creationId xmlns:p14="http://schemas.microsoft.com/office/powerpoint/2010/main" val="1325148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C554A840-303E-4BD7-9405-E90953A4D344}" type="slidenum">
              <a:rPr lang="de-DE" smtClean="0"/>
              <a:pPr/>
              <a:t>1</a:t>
            </a:fld>
            <a:endParaRPr lang="de-DE"/>
          </a:p>
        </p:txBody>
      </p:sp>
    </p:spTree>
    <p:extLst>
      <p:ext uri="{BB962C8B-B14F-4D97-AF65-F5344CB8AC3E}">
        <p14:creationId xmlns:p14="http://schemas.microsoft.com/office/powerpoint/2010/main" val="72667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554A840-303E-4BD7-9405-E90953A4D344}" type="slidenum">
              <a:rPr lang="de-DE" smtClean="0"/>
              <a:pPr/>
              <a:t>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125681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171756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64687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263004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356152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349188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427231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271577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44272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1219472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18E3415-8365-4BDD-B625-E358A44FA2A9}" type="datetimeFigureOut">
              <a:rPr lang="de-DE" smtClean="0"/>
              <a:pPr/>
              <a:t>08.10.2023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3338F9E-8248-41FD-B5D1-2D1739AD51EE}" type="slidenum">
              <a:rPr lang="de-DE" smtClean="0"/>
              <a:pPr/>
              <a:t>‹Nr.›</a:t>
            </a:fld>
            <a:endParaRPr lang="de-DE"/>
          </a:p>
        </p:txBody>
      </p:sp>
    </p:spTree>
    <p:extLst>
      <p:ext uri="{BB962C8B-B14F-4D97-AF65-F5344CB8AC3E}">
        <p14:creationId xmlns:p14="http://schemas.microsoft.com/office/powerpoint/2010/main" val="298767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E3415-8365-4BDD-B625-E358A44FA2A9}" type="datetimeFigureOut">
              <a:rPr lang="de-DE" smtClean="0"/>
              <a:pPr/>
              <a:t>08.10.2023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38F9E-8248-41FD-B5D1-2D1739AD51EE}" type="slidenum">
              <a:rPr lang="de-DE" smtClean="0"/>
              <a:pPr/>
              <a:t>‹Nr.›</a:t>
            </a:fld>
            <a:endParaRPr lang="de-DE"/>
          </a:p>
        </p:txBody>
      </p:sp>
    </p:spTree>
    <p:extLst>
      <p:ext uri="{BB962C8B-B14F-4D97-AF65-F5344CB8AC3E}">
        <p14:creationId xmlns:p14="http://schemas.microsoft.com/office/powerpoint/2010/main" val="3016317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hufschmidt@psych.uni-frankfurt.de"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8127600" y="-11152"/>
            <a:ext cx="4064400" cy="6869151"/>
          </a:xfrm>
          <a:prstGeom prst="rect">
            <a:avLst/>
          </a:prstGeom>
          <a:solidFill>
            <a:srgbClr val="44ADB0">
              <a:alpha val="30196"/>
            </a:srgbClr>
          </a:solidFill>
        </p:spPr>
        <p:txBody>
          <a:bodyPr wrap="square" rtlCol="0" anchor="t">
            <a:noAutofit/>
          </a:bodyPr>
          <a:lstStyle/>
          <a:p>
            <a:pPr algn="ctr"/>
            <a:endParaRPr lang="de-DE" sz="2400" dirty="0"/>
          </a:p>
          <a:p>
            <a:pPr algn="ctr"/>
            <a:endParaRPr lang="de-DE" sz="2400" dirty="0"/>
          </a:p>
          <a:p>
            <a:pPr algn="ctr"/>
            <a:endParaRPr lang="de-DE" sz="2400" dirty="0"/>
          </a:p>
          <a:p>
            <a:pPr lvl="1"/>
            <a:endParaRPr lang="de-DE" sz="2400" b="1" dirty="0"/>
          </a:p>
          <a:p>
            <a:pPr lvl="1"/>
            <a:endParaRPr lang="de-DE" sz="1200" b="1" dirty="0"/>
          </a:p>
          <a:p>
            <a:pPr lvl="1"/>
            <a:endParaRPr lang="de-DE" sz="1200" b="1" dirty="0"/>
          </a:p>
          <a:p>
            <a:pPr lvl="1"/>
            <a:r>
              <a:rPr lang="de-DE" sz="2400" b="1" dirty="0"/>
              <a:t>Prozessbasierte Therapie in der Praxis </a:t>
            </a:r>
          </a:p>
          <a:p>
            <a:pPr lvl="1"/>
            <a:endParaRPr lang="de-DE" sz="2400" b="1" dirty="0"/>
          </a:p>
          <a:p>
            <a:pPr lvl="1"/>
            <a:r>
              <a:rPr lang="de-DE" sz="2000" dirty="0"/>
              <a:t>Forschungsprojekt der Goethe-Universität Frankfurt </a:t>
            </a:r>
          </a:p>
          <a:p>
            <a:pPr lvl="1"/>
            <a:r>
              <a:rPr lang="de-DE" sz="2000" dirty="0"/>
              <a:t>in Kooperation mit niedergelassenen Psychotherapeut*innen</a:t>
            </a:r>
          </a:p>
          <a:p>
            <a:pPr lvl="1"/>
            <a:endParaRPr lang="de-DE" sz="2000" dirty="0"/>
          </a:p>
          <a:p>
            <a:r>
              <a:rPr lang="de-DE" sz="2000" dirty="0"/>
              <a:t> </a:t>
            </a:r>
          </a:p>
          <a:p>
            <a:pPr algn="ctr"/>
            <a:r>
              <a:rPr lang="de-DE" sz="2000" dirty="0"/>
              <a:t> </a:t>
            </a:r>
          </a:p>
        </p:txBody>
      </p:sp>
      <p:sp>
        <p:nvSpPr>
          <p:cNvPr id="32" name="Rechteck 31">
            <a:extLst>
              <a:ext uri="{FF2B5EF4-FFF2-40B4-BE49-F238E27FC236}">
                <a16:creationId xmlns:a16="http://schemas.microsoft.com/office/drawing/2014/main" id="{D27342BD-7DB1-63D7-86CD-1F0067CD1880}"/>
              </a:ext>
            </a:extLst>
          </p:cNvPr>
          <p:cNvSpPr/>
          <p:nvPr/>
        </p:nvSpPr>
        <p:spPr>
          <a:xfrm>
            <a:off x="8589181" y="143389"/>
            <a:ext cx="1633000" cy="85118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4063200" y="-33799"/>
            <a:ext cx="4064400" cy="752400"/>
          </a:xfrm>
          <a:prstGeom prst="rect">
            <a:avLst/>
          </a:prstGeom>
          <a:solidFill>
            <a:srgbClr val="44ADB0">
              <a:alpha val="30196"/>
            </a:srgbClr>
          </a:solidFill>
        </p:spPr>
        <p:txBody>
          <a:bodyPr wrap="square" rtlCol="0" anchor="ctr">
            <a:noAutofit/>
          </a:bodyPr>
          <a:lstStyle/>
          <a:p>
            <a:pPr algn="ctr"/>
            <a:r>
              <a:rPr lang="de-DE" dirty="0"/>
              <a:t>Kontakt</a:t>
            </a:r>
          </a:p>
        </p:txBody>
      </p:sp>
      <p:sp>
        <p:nvSpPr>
          <p:cNvPr id="10" name="Textfeld 9"/>
          <p:cNvSpPr txBox="1"/>
          <p:nvPr/>
        </p:nvSpPr>
        <p:spPr>
          <a:xfrm>
            <a:off x="-1200" y="0"/>
            <a:ext cx="4064400" cy="750498"/>
          </a:xfrm>
          <a:prstGeom prst="rect">
            <a:avLst/>
          </a:prstGeom>
          <a:solidFill>
            <a:srgbClr val="44ADB0">
              <a:alpha val="30196"/>
            </a:srgbClr>
          </a:solidFill>
        </p:spPr>
        <p:txBody>
          <a:bodyPr wrap="square" rtlCol="0" anchor="ctr">
            <a:noAutofit/>
          </a:bodyPr>
          <a:lstStyle/>
          <a:p>
            <a:pPr algn="ctr"/>
            <a:r>
              <a:rPr lang="de-DE" dirty="0"/>
              <a:t>Für wen?</a:t>
            </a:r>
          </a:p>
        </p:txBody>
      </p:sp>
      <p:sp>
        <p:nvSpPr>
          <p:cNvPr id="12" name="Textfeld 11"/>
          <p:cNvSpPr txBox="1"/>
          <p:nvPr/>
        </p:nvSpPr>
        <p:spPr>
          <a:xfrm>
            <a:off x="4289849" y="1041937"/>
            <a:ext cx="3611103" cy="523220"/>
          </a:xfrm>
          <a:prstGeom prst="rect">
            <a:avLst/>
          </a:prstGeom>
          <a:noFill/>
        </p:spPr>
        <p:txBody>
          <a:bodyPr wrap="square" rtlCol="0">
            <a:spAutoFit/>
          </a:bodyPr>
          <a:lstStyle/>
          <a:p>
            <a:r>
              <a:rPr lang="de-DE" sz="1400" dirty="0"/>
              <a:t>Für weitere Auskünfte oder Anmeldungen wenden Sie sich an: </a:t>
            </a:r>
          </a:p>
        </p:txBody>
      </p:sp>
      <p:sp useBgFill="1">
        <p:nvSpPr>
          <p:cNvPr id="13" name="Textfeld 12"/>
          <p:cNvSpPr txBox="1"/>
          <p:nvPr/>
        </p:nvSpPr>
        <p:spPr>
          <a:xfrm>
            <a:off x="4411224" y="2067671"/>
            <a:ext cx="3368351" cy="3539430"/>
          </a:xfrm>
          <a:prstGeom prst="rect">
            <a:avLst/>
          </a:prstGeom>
          <a:effectLst>
            <a:glow rad="139700">
              <a:schemeClr val="accent3">
                <a:satMod val="175000"/>
                <a:alpha val="40000"/>
              </a:schemeClr>
            </a:glow>
          </a:effectLst>
          <a:scene3d>
            <a:camera prst="orthographicFront"/>
            <a:lightRig rig="threePt" dir="t"/>
          </a:scene3d>
          <a:sp3d contourW="12700">
            <a:contourClr>
              <a:schemeClr val="bg1">
                <a:lumMod val="75000"/>
              </a:schemeClr>
            </a:contourClr>
          </a:sp3d>
        </p:spPr>
        <p:txBody>
          <a:bodyPr wrap="square" rtlCol="0">
            <a:spAutoFit/>
          </a:bodyPr>
          <a:lstStyle/>
          <a:p>
            <a:pPr algn="ctr"/>
            <a:r>
              <a:rPr lang="de-DE" sz="1400" dirty="0"/>
              <a:t>Studienorganisation:</a:t>
            </a:r>
          </a:p>
          <a:p>
            <a:pPr algn="ctr"/>
            <a:r>
              <a:rPr lang="de-DE" sz="1400" b="1" dirty="0"/>
              <a:t>M.Sc.-Psych. Bettina Hufschmidt</a:t>
            </a:r>
          </a:p>
          <a:p>
            <a:pPr lvl="0" algn="ctr"/>
            <a:r>
              <a:rPr lang="de-DE" sz="1200" dirty="0">
                <a:solidFill>
                  <a:prstClr val="black"/>
                </a:solidFill>
              </a:rPr>
              <a:t>Klinische Psychologie und Psychotherapie</a:t>
            </a:r>
          </a:p>
          <a:p>
            <a:pPr lvl="0" algn="ctr"/>
            <a:r>
              <a:rPr lang="de-DE" sz="1200" dirty="0">
                <a:solidFill>
                  <a:prstClr val="black"/>
                </a:solidFill>
              </a:rPr>
              <a:t>Goethe-Universität Frankfurt</a:t>
            </a:r>
          </a:p>
          <a:p>
            <a:pPr lvl="0" algn="ctr"/>
            <a:r>
              <a:rPr lang="de-DE" sz="1200" dirty="0" err="1">
                <a:solidFill>
                  <a:prstClr val="black"/>
                </a:solidFill>
              </a:rPr>
              <a:t>Varrentrappstraße</a:t>
            </a:r>
            <a:r>
              <a:rPr lang="de-DE" sz="1200" dirty="0">
                <a:solidFill>
                  <a:prstClr val="black"/>
                </a:solidFill>
              </a:rPr>
              <a:t> 40-42</a:t>
            </a:r>
          </a:p>
          <a:p>
            <a:pPr lvl="0" algn="ctr">
              <a:spcAft>
                <a:spcPts val="1000"/>
              </a:spcAft>
            </a:pPr>
            <a:r>
              <a:rPr lang="de-DE" sz="1200" dirty="0">
                <a:solidFill>
                  <a:prstClr val="black"/>
                </a:solidFill>
              </a:rPr>
              <a:t>60486 Frankfurt</a:t>
            </a:r>
          </a:p>
          <a:p>
            <a:pPr lvl="0" algn="ctr" defTabSz="723900">
              <a:spcAft>
                <a:spcPts val="1000"/>
              </a:spcAft>
            </a:pPr>
            <a:r>
              <a:rPr lang="de-DE" sz="1300" i="1" dirty="0">
                <a:solidFill>
                  <a:prstClr val="black"/>
                </a:solidFill>
              </a:rPr>
              <a:t>E-Mail: </a:t>
            </a:r>
            <a:r>
              <a:rPr lang="de-DE" sz="1300" b="1" dirty="0">
                <a:hlinkClick r:id="rId3"/>
              </a:rPr>
              <a:t>b.hufschmidt@psych.uni-frankfurt.de</a:t>
            </a:r>
            <a:endParaRPr lang="de-DE" sz="1300" b="1" dirty="0"/>
          </a:p>
          <a:p>
            <a:pPr lvl="0" algn="ctr" defTabSz="723900">
              <a:spcAft>
                <a:spcPts val="1000"/>
              </a:spcAft>
            </a:pPr>
            <a:endParaRPr lang="de-DE" sz="1200" dirty="0">
              <a:solidFill>
                <a:prstClr val="black"/>
              </a:solidFill>
            </a:endParaRPr>
          </a:p>
          <a:p>
            <a:pPr lvl="0" algn="ctr" defTabSz="723900"/>
            <a:r>
              <a:rPr lang="de-DE" sz="1400" dirty="0"/>
              <a:t>Studienleitung</a:t>
            </a:r>
            <a:r>
              <a:rPr lang="de-DE" sz="1200" dirty="0">
                <a:solidFill>
                  <a:prstClr val="black"/>
                </a:solidFill>
              </a:rPr>
              <a:t>: </a:t>
            </a:r>
          </a:p>
          <a:p>
            <a:pPr lvl="0" algn="ctr" defTabSz="723900"/>
            <a:r>
              <a:rPr lang="de-DE" sz="1200" dirty="0">
                <a:solidFill>
                  <a:prstClr val="black"/>
                </a:solidFill>
              </a:rPr>
              <a:t>Prof. Dr. Ulrich Stangier, Klinische Psychologie und Psychotherapie, Goethe-Universität</a:t>
            </a:r>
          </a:p>
          <a:p>
            <a:pPr lvl="0" algn="ctr" defTabSz="723900"/>
            <a:r>
              <a:rPr lang="de-DE" sz="1200" dirty="0">
                <a:solidFill>
                  <a:prstClr val="black"/>
                </a:solidFill>
              </a:rPr>
              <a:t>Die Studie wird unterstützt durch Mittel der LOEWE-Spitzenprofessur des Landes Hessen für Prof. Dr. Stefan Hofmann, Klinische Psychologie und Psychotherapie, Philipps-Universität Marburg</a:t>
            </a:r>
          </a:p>
          <a:p>
            <a:pPr lvl="0" algn="ctr" defTabSz="723900">
              <a:spcAft>
                <a:spcPts val="1000"/>
              </a:spcAft>
            </a:pPr>
            <a:endParaRPr lang="de-DE" sz="1200" dirty="0">
              <a:solidFill>
                <a:prstClr val="black"/>
              </a:solidFill>
            </a:endParaRPr>
          </a:p>
        </p:txBody>
      </p:sp>
      <p:sp>
        <p:nvSpPr>
          <p:cNvPr id="14" name="Textfeld 13"/>
          <p:cNvSpPr txBox="1"/>
          <p:nvPr/>
        </p:nvSpPr>
        <p:spPr>
          <a:xfrm>
            <a:off x="3929391" y="5667236"/>
            <a:ext cx="4635278" cy="307777"/>
          </a:xfrm>
          <a:prstGeom prst="rect">
            <a:avLst/>
          </a:prstGeom>
          <a:noFill/>
        </p:spPr>
        <p:txBody>
          <a:bodyPr wrap="square" rtlCol="0">
            <a:spAutoFit/>
          </a:bodyPr>
          <a:lstStyle/>
          <a:p>
            <a:pPr algn="ctr"/>
            <a:r>
              <a:rPr lang="de-DE" sz="1400" dirty="0"/>
              <a:t>Weitere Informationen zur Studie finden Sie hier:</a:t>
            </a:r>
          </a:p>
        </p:txBody>
      </p:sp>
      <p:sp>
        <p:nvSpPr>
          <p:cNvPr id="24" name="Textfeld 23"/>
          <p:cNvSpPr txBox="1"/>
          <p:nvPr/>
        </p:nvSpPr>
        <p:spPr>
          <a:xfrm>
            <a:off x="225448" y="1041937"/>
            <a:ext cx="3611103" cy="523220"/>
          </a:xfrm>
          <a:prstGeom prst="rect">
            <a:avLst/>
          </a:prstGeom>
          <a:noFill/>
        </p:spPr>
        <p:txBody>
          <a:bodyPr wrap="square" rtlCol="0">
            <a:spAutoFit/>
          </a:bodyPr>
          <a:lstStyle/>
          <a:p>
            <a:r>
              <a:rPr lang="de-DE" sz="1400" dirty="0"/>
              <a:t>Unsere Behandlung könnte für folgende </a:t>
            </a:r>
            <a:r>
              <a:rPr lang="de-DE" sz="1400" dirty="0" err="1"/>
              <a:t>Patient:innen</a:t>
            </a:r>
            <a:r>
              <a:rPr lang="de-DE" sz="1400" dirty="0"/>
              <a:t> geeignet sein: </a:t>
            </a:r>
          </a:p>
        </p:txBody>
      </p:sp>
      <p:sp useBgFill="1">
        <p:nvSpPr>
          <p:cNvPr id="25" name="Textfeld 24"/>
          <p:cNvSpPr txBox="1"/>
          <p:nvPr/>
        </p:nvSpPr>
        <p:spPr>
          <a:xfrm>
            <a:off x="329732" y="1837346"/>
            <a:ext cx="3148406" cy="4308872"/>
          </a:xfrm>
          <a:prstGeom prst="rect">
            <a:avLst/>
          </a:prstGeom>
          <a:solidFill>
            <a:schemeClr val="bg1"/>
          </a:solidFill>
          <a:effectLst>
            <a:glow rad="139700">
              <a:schemeClr val="accent3">
                <a:satMod val="175000"/>
                <a:alpha val="40000"/>
              </a:schemeClr>
            </a:glow>
          </a:effectLst>
          <a:scene3d>
            <a:camera prst="orthographicFront"/>
            <a:lightRig rig="threePt" dir="t"/>
          </a:scene3d>
          <a:sp3d contourW="12700">
            <a:contourClr>
              <a:schemeClr val="bg1">
                <a:lumMod val="75000"/>
              </a:schemeClr>
            </a:contourClr>
          </a:sp3d>
        </p:spPr>
        <p:txBody>
          <a:bodyPr wrap="square" rtlCol="0">
            <a:spAutoFit/>
          </a:bodyPr>
          <a:lstStyle>
            <a:defPPr>
              <a:defRPr lang="de-DE"/>
            </a:defPPr>
            <a:lvl1pPr>
              <a:defRPr sz="1400">
                <a:solidFill>
                  <a:prstClr val="black"/>
                </a:solidFill>
              </a:defRPr>
            </a:lvl1pPr>
          </a:lstStyle>
          <a:p>
            <a:pPr marL="285750" indent="-285750">
              <a:buFont typeface="Symbol" panose="05050102010706020507" pitchFamily="18" charset="2"/>
              <a:buChar char="-"/>
            </a:pPr>
            <a:r>
              <a:rPr lang="en-US" sz="1300" dirty="0" err="1"/>
              <a:t>Primäre</a:t>
            </a:r>
            <a:r>
              <a:rPr lang="en-US" sz="1300" dirty="0"/>
              <a:t> Diagnose </a:t>
            </a:r>
            <a:r>
              <a:rPr lang="en-US" sz="1300" dirty="0" err="1"/>
              <a:t>einer</a:t>
            </a:r>
            <a:r>
              <a:rPr lang="en-US" sz="1300" dirty="0"/>
              <a:t> Angst- </a:t>
            </a:r>
            <a:r>
              <a:rPr lang="en-US" sz="1300" dirty="0" err="1"/>
              <a:t>oder</a:t>
            </a:r>
            <a:r>
              <a:rPr lang="en-US" sz="1300" dirty="0"/>
              <a:t> </a:t>
            </a:r>
            <a:r>
              <a:rPr lang="en-US" sz="1300" dirty="0" err="1"/>
              <a:t>depressiven</a:t>
            </a:r>
            <a:r>
              <a:rPr lang="en-US" sz="1300" dirty="0"/>
              <a:t> </a:t>
            </a:r>
            <a:r>
              <a:rPr lang="en-US" sz="1300" dirty="0" err="1"/>
              <a:t>Störung</a:t>
            </a:r>
            <a:endParaRPr lang="en-US" sz="1300" dirty="0"/>
          </a:p>
          <a:p>
            <a:pPr marL="285750" indent="-285750"/>
            <a:endParaRPr lang="en-US" sz="1300" dirty="0"/>
          </a:p>
          <a:p>
            <a:pPr marL="285750" indent="-285750">
              <a:buFont typeface="Symbol" panose="05050102010706020507" pitchFamily="18" charset="2"/>
              <a:buChar char="-"/>
            </a:pPr>
            <a:r>
              <a:rPr lang="en-US" sz="1300" dirty="0"/>
              <a:t>18 und 65 Jahre alt</a:t>
            </a:r>
          </a:p>
          <a:p>
            <a:endParaRPr lang="de-DE" sz="1300" dirty="0"/>
          </a:p>
          <a:p>
            <a:pPr marL="285750" indent="-285750">
              <a:buFont typeface="Symbol" panose="05050102010706020507" pitchFamily="18" charset="2"/>
              <a:buChar char="-"/>
            </a:pPr>
            <a:r>
              <a:rPr lang="de-DE" sz="1300" dirty="0"/>
              <a:t>Keine oder eine stabile </a:t>
            </a:r>
            <a:r>
              <a:rPr lang="en-US" sz="1300" dirty="0" err="1"/>
              <a:t>psychopharmakologische</a:t>
            </a:r>
            <a:r>
              <a:rPr lang="en-US" sz="1300" dirty="0"/>
              <a:t> </a:t>
            </a:r>
            <a:r>
              <a:rPr lang="en-US" sz="1300" dirty="0" err="1"/>
              <a:t>Begleitbehandlung</a:t>
            </a:r>
            <a:endParaRPr lang="de-DE" sz="1300" dirty="0"/>
          </a:p>
          <a:p>
            <a:pPr marL="285750" indent="-285750"/>
            <a:endParaRPr lang="de-DE" sz="1300" dirty="0"/>
          </a:p>
          <a:p>
            <a:pPr marL="285750" indent="-285750">
              <a:buFont typeface="Symbol" panose="05050102010706020507" pitchFamily="18" charset="2"/>
              <a:buChar char="-"/>
            </a:pPr>
            <a:r>
              <a:rPr lang="de-DE" sz="1300" dirty="0"/>
              <a:t>Internetfähiges Smartphone oder Tablet </a:t>
            </a:r>
          </a:p>
          <a:p>
            <a:pPr marL="285750" indent="-285750"/>
            <a:endParaRPr lang="de-DE" sz="1300" dirty="0"/>
          </a:p>
          <a:p>
            <a:pPr marL="285750" indent="-285750">
              <a:buFont typeface="Symbol" panose="05050102010706020507" pitchFamily="18" charset="2"/>
              <a:buChar char="-"/>
            </a:pPr>
            <a:r>
              <a:rPr lang="de-DE" sz="1300" dirty="0"/>
              <a:t>Bereitschaft, mehrmals tgl. einen Fragen auf dem mobilen Gerät auszufüllen</a:t>
            </a:r>
          </a:p>
          <a:p>
            <a:pPr marL="285750" indent="-285750">
              <a:buFont typeface="Symbol" panose="05050102010706020507" pitchFamily="18" charset="2"/>
              <a:buChar char="-"/>
            </a:pPr>
            <a:endParaRPr lang="de-DE" sz="1300" dirty="0"/>
          </a:p>
          <a:p>
            <a:pPr marL="285750" indent="-285750">
              <a:buFont typeface="Symbol" panose="05050102010706020507" pitchFamily="18" charset="2"/>
              <a:buChar char="-"/>
            </a:pPr>
            <a:r>
              <a:rPr lang="de-DE" sz="1300" dirty="0"/>
              <a:t>Keine psychotische oder bipolare Störung, Sucht, </a:t>
            </a:r>
            <a:r>
              <a:rPr lang="de-DE" sz="1300" dirty="0" err="1"/>
              <a:t>Borderline</a:t>
            </a:r>
            <a:r>
              <a:rPr lang="de-DE" sz="1300" dirty="0"/>
              <a:t> Persönlichkeitsstörung, hirnorganische Störung oder akute Suizidalität </a:t>
            </a:r>
          </a:p>
          <a:p>
            <a:pPr marL="285750" indent="-285750">
              <a:buFont typeface="Symbol" panose="05050102010706020507" pitchFamily="18" charset="2"/>
              <a:buChar char="-"/>
            </a:pPr>
            <a:endParaRPr lang="en-US" dirty="0"/>
          </a:p>
        </p:txBody>
      </p:sp>
      <p:pic>
        <p:nvPicPr>
          <p:cNvPr id="26" name="Grafik 25"/>
          <p:cNvPicPr>
            <a:picLocks noChangeAspect="1"/>
          </p:cNvPicPr>
          <p:nvPr/>
        </p:nvPicPr>
        <p:blipFill rotWithShape="1">
          <a:blip r:embed="rId4" cstate="print">
            <a:extLst>
              <a:ext uri="{28A0092B-C50C-407E-A947-70E740481C1C}">
                <a14:useLocalDpi xmlns:a14="http://schemas.microsoft.com/office/drawing/2010/main" val="0"/>
              </a:ext>
            </a:extLst>
          </a:blip>
          <a:srcRect t="1" b="-11172"/>
          <a:stretch/>
        </p:blipFill>
        <p:spPr>
          <a:xfrm>
            <a:off x="8694487" y="174804"/>
            <a:ext cx="1422389" cy="861742"/>
          </a:xfrm>
          <a:prstGeom prst="rect">
            <a:avLst/>
          </a:prstGeom>
        </p:spPr>
      </p:pic>
      <p:pic>
        <p:nvPicPr>
          <p:cNvPr id="29" name="Grafik 28">
            <a:extLst>
              <a:ext uri="{FF2B5EF4-FFF2-40B4-BE49-F238E27FC236}">
                <a16:creationId xmlns:a16="http://schemas.microsoft.com/office/drawing/2014/main" id="{E020FA8E-1076-8F24-9AFF-6317DA9B2F1B}"/>
              </a:ext>
            </a:extLst>
          </p:cNvPr>
          <p:cNvPicPr>
            <a:picLocks noChangeAspect="1"/>
          </p:cNvPicPr>
          <p:nvPr/>
        </p:nvPicPr>
        <p:blipFill rotWithShape="1">
          <a:blip r:embed="rId5"/>
          <a:srcRect l="23911" r="25286" b="9630"/>
          <a:stretch/>
        </p:blipFill>
        <p:spPr>
          <a:xfrm>
            <a:off x="9333571" y="5010171"/>
            <a:ext cx="1527717" cy="1528603"/>
          </a:xfrm>
          <a:prstGeom prst="rect">
            <a:avLst/>
          </a:prstGeom>
        </p:spPr>
      </p:pic>
      <p:sp>
        <p:nvSpPr>
          <p:cNvPr id="31" name="Textfeld 30">
            <a:extLst>
              <a:ext uri="{FF2B5EF4-FFF2-40B4-BE49-F238E27FC236}">
                <a16:creationId xmlns:a16="http://schemas.microsoft.com/office/drawing/2014/main" id="{B58A6813-F307-0B34-028A-8E9FAD1E9825}"/>
              </a:ext>
            </a:extLst>
          </p:cNvPr>
          <p:cNvSpPr txBox="1"/>
          <p:nvPr/>
        </p:nvSpPr>
        <p:spPr>
          <a:xfrm>
            <a:off x="10129024" y="5312882"/>
            <a:ext cx="1016128" cy="369332"/>
          </a:xfrm>
          <a:prstGeom prst="rect">
            <a:avLst/>
          </a:prstGeom>
          <a:noFill/>
        </p:spPr>
        <p:txBody>
          <a:bodyPr wrap="square">
            <a:spAutoFit/>
          </a:bodyPr>
          <a:lstStyle/>
          <a:p>
            <a:r>
              <a:rPr lang="de-DE" sz="1800" b="1" dirty="0" err="1"/>
              <a:t>PBaPP</a:t>
            </a:r>
            <a:endParaRPr lang="de-DE" dirty="0"/>
          </a:p>
        </p:txBody>
      </p:sp>
      <p:pic>
        <p:nvPicPr>
          <p:cNvPr id="2" name="Grafik 1">
            <a:extLst>
              <a:ext uri="{FF2B5EF4-FFF2-40B4-BE49-F238E27FC236}">
                <a16:creationId xmlns:a16="http://schemas.microsoft.com/office/drawing/2014/main" id="{FC284638-267E-20E3-ABF9-B25EB9949DFC}"/>
              </a:ext>
            </a:extLst>
          </p:cNvPr>
          <p:cNvPicPr>
            <a:picLocks noChangeAspect="1"/>
          </p:cNvPicPr>
          <p:nvPr/>
        </p:nvPicPr>
        <p:blipFill>
          <a:blip r:embed="rId6"/>
          <a:stretch>
            <a:fillRect/>
          </a:stretch>
        </p:blipFill>
        <p:spPr>
          <a:xfrm>
            <a:off x="10431547" y="135231"/>
            <a:ext cx="1527717" cy="859341"/>
          </a:xfrm>
          <a:prstGeom prst="rect">
            <a:avLst/>
          </a:prstGeom>
        </p:spPr>
      </p:pic>
      <p:pic>
        <p:nvPicPr>
          <p:cNvPr id="4" name="Grafik 3">
            <a:extLst>
              <a:ext uri="{FF2B5EF4-FFF2-40B4-BE49-F238E27FC236}">
                <a16:creationId xmlns:a16="http://schemas.microsoft.com/office/drawing/2014/main" id="{04544A15-047A-E712-1BF7-53FE65BAC4C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39154" y="5889698"/>
            <a:ext cx="968302" cy="968302"/>
          </a:xfrm>
          <a:prstGeom prst="rect">
            <a:avLst/>
          </a:prstGeom>
        </p:spPr>
      </p:pic>
    </p:spTree>
    <p:extLst>
      <p:ext uri="{BB962C8B-B14F-4D97-AF65-F5344CB8AC3E}">
        <p14:creationId xmlns:p14="http://schemas.microsoft.com/office/powerpoint/2010/main" val="253869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0"/>
            <a:ext cx="4064400" cy="750498"/>
          </a:xfrm>
          <a:prstGeom prst="rect">
            <a:avLst/>
          </a:prstGeom>
          <a:solidFill>
            <a:srgbClr val="44ADB0">
              <a:alpha val="30196"/>
            </a:srgbClr>
          </a:solidFill>
        </p:spPr>
        <p:txBody>
          <a:bodyPr wrap="square" rtlCol="0" anchor="ctr">
            <a:noAutofit/>
          </a:bodyPr>
          <a:lstStyle/>
          <a:p>
            <a:pPr algn="ctr"/>
            <a:r>
              <a:rPr lang="de-DE" dirty="0"/>
              <a:t>Weiterentwicklung der Psychotherapie</a:t>
            </a:r>
          </a:p>
        </p:txBody>
      </p:sp>
      <p:sp>
        <p:nvSpPr>
          <p:cNvPr id="3" name="Textfeld 2"/>
          <p:cNvSpPr txBox="1"/>
          <p:nvPr/>
        </p:nvSpPr>
        <p:spPr>
          <a:xfrm>
            <a:off x="4063200" y="0"/>
            <a:ext cx="4064400" cy="750498"/>
          </a:xfrm>
          <a:prstGeom prst="rect">
            <a:avLst/>
          </a:prstGeom>
          <a:solidFill>
            <a:srgbClr val="44ADB0">
              <a:alpha val="30196"/>
            </a:srgbClr>
          </a:solidFill>
        </p:spPr>
        <p:txBody>
          <a:bodyPr wrap="square" rtlCol="0" anchor="ctr">
            <a:noAutofit/>
          </a:bodyPr>
          <a:lstStyle/>
          <a:p>
            <a:pPr algn="ctr"/>
            <a:r>
              <a:rPr lang="de-DE" dirty="0"/>
              <a:t>Prozessbasierte Psychotherapie</a:t>
            </a:r>
          </a:p>
        </p:txBody>
      </p:sp>
      <p:sp>
        <p:nvSpPr>
          <p:cNvPr id="4" name="Textfeld 3"/>
          <p:cNvSpPr txBox="1"/>
          <p:nvPr/>
        </p:nvSpPr>
        <p:spPr>
          <a:xfrm>
            <a:off x="8109959" y="0"/>
            <a:ext cx="4082041" cy="750498"/>
          </a:xfrm>
          <a:prstGeom prst="rect">
            <a:avLst/>
          </a:prstGeom>
          <a:solidFill>
            <a:srgbClr val="44ADB0">
              <a:alpha val="30196"/>
            </a:srgbClr>
          </a:solidFill>
        </p:spPr>
        <p:txBody>
          <a:bodyPr wrap="square" rtlCol="0" anchor="ctr">
            <a:noAutofit/>
          </a:bodyPr>
          <a:lstStyle/>
          <a:p>
            <a:pPr algn="ctr"/>
            <a:r>
              <a:rPr lang="de-DE" dirty="0"/>
              <a:t>Details und Termine</a:t>
            </a: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482" y="4311257"/>
            <a:ext cx="3333935" cy="2222623"/>
          </a:xfrm>
          <a:prstGeom prst="rect">
            <a:avLst/>
          </a:prstGeom>
        </p:spPr>
      </p:pic>
      <p:sp>
        <p:nvSpPr>
          <p:cNvPr id="6" name="Textfeld 5"/>
          <p:cNvSpPr txBox="1"/>
          <p:nvPr/>
        </p:nvSpPr>
        <p:spPr>
          <a:xfrm>
            <a:off x="328160" y="971515"/>
            <a:ext cx="3574767" cy="2222623"/>
          </a:xfrm>
          <a:prstGeom prst="rect">
            <a:avLst/>
          </a:prstGeom>
          <a:noFill/>
        </p:spPr>
        <p:txBody>
          <a:bodyPr wrap="square" rtlCol="0">
            <a:noAutofit/>
          </a:bodyPr>
          <a:lstStyle/>
          <a:p>
            <a:r>
              <a:rPr lang="de-DE" sz="1400" dirty="0"/>
              <a:t>Die wachsende Vielfalt psychotherapeutischer Verfahren hat nicht zu einer Verbesserung der Wirksamkeit beigetragen. Gründe hierfür sind die Vernachlässigung der individuellen Faktoren, die die psychischen Probleme aufrechterhalten, und die mangelnde Ausrichtung des therapeutischen Vorgehens an diesen Faktoren. Dieses Problem soll in dem prozessbasierten Ansatz überwunden werden.</a:t>
            </a:r>
            <a:endParaRPr lang="de-DE" sz="1300" dirty="0"/>
          </a:p>
        </p:txBody>
      </p:sp>
      <p:sp>
        <p:nvSpPr>
          <p:cNvPr id="7" name="Textfeld 6"/>
          <p:cNvSpPr txBox="1"/>
          <p:nvPr/>
        </p:nvSpPr>
        <p:spPr>
          <a:xfrm>
            <a:off x="4511340" y="5501040"/>
            <a:ext cx="3646683" cy="1220932"/>
          </a:xfrm>
          <a:prstGeom prst="rect">
            <a:avLst/>
          </a:prstGeom>
          <a:noFill/>
        </p:spPr>
        <p:txBody>
          <a:bodyPr wrap="square" rtlCol="0">
            <a:spAutoFit/>
          </a:bodyPr>
          <a:lstStyle/>
          <a:p>
            <a:pPr algn="ctr"/>
            <a:r>
              <a:rPr lang="de-DE" i="1" dirty="0">
                <a:effectLst>
                  <a:outerShdw blurRad="38100" dist="38100" dir="2700000" algn="tl">
                    <a:srgbClr val="000000">
                      <a:alpha val="43137"/>
                    </a:srgbClr>
                  </a:outerShdw>
                </a:effectLst>
              </a:rPr>
              <a:t>Prozessbasierte Therapie  ist keine neue Therapie, sondern zielt auf eine Verbesserung verfügbarer Psychotherapieverfahren ab.</a:t>
            </a:r>
          </a:p>
        </p:txBody>
      </p:sp>
      <p:sp useBgFill="1">
        <p:nvSpPr>
          <p:cNvPr id="12" name="Textfeld 11"/>
          <p:cNvSpPr txBox="1"/>
          <p:nvPr/>
        </p:nvSpPr>
        <p:spPr>
          <a:xfrm>
            <a:off x="4650507" y="982021"/>
            <a:ext cx="3368351" cy="2769989"/>
          </a:xfrm>
          <a:prstGeom prst="rect">
            <a:avLst/>
          </a:prstGeom>
          <a:solidFill>
            <a:schemeClr val="bg1"/>
          </a:solidFill>
          <a:effectLst>
            <a:glow rad="139700">
              <a:schemeClr val="accent3">
                <a:satMod val="175000"/>
                <a:alpha val="40000"/>
              </a:schemeClr>
            </a:glow>
          </a:effectLst>
          <a:scene3d>
            <a:camera prst="orthographicFront"/>
            <a:lightRig rig="threePt" dir="t"/>
          </a:scene3d>
          <a:sp3d contourW="12700">
            <a:contourClr>
              <a:schemeClr val="bg1">
                <a:lumMod val="75000"/>
              </a:schemeClr>
            </a:contourClr>
          </a:sp3d>
        </p:spPr>
        <p:txBody>
          <a:bodyPr wrap="square" rtlCol="0">
            <a:spAutoFit/>
          </a:bodyPr>
          <a:lstStyle>
            <a:defPPr>
              <a:defRPr lang="de-DE"/>
            </a:defPPr>
            <a:lvl1pPr>
              <a:defRPr sz="1400">
                <a:solidFill>
                  <a:prstClr val="black"/>
                </a:solidFill>
              </a:defRPr>
            </a:lvl1pPr>
          </a:lstStyle>
          <a:p>
            <a:r>
              <a:rPr lang="de-DE" dirty="0"/>
              <a:t>Der prozessbasierte Ansatz umfasst:</a:t>
            </a:r>
          </a:p>
          <a:p>
            <a:endParaRPr lang="de-DE" dirty="0"/>
          </a:p>
          <a:p>
            <a:pPr marL="342900" indent="-342900">
              <a:spcAft>
                <a:spcPts val="1200"/>
              </a:spcAft>
              <a:buFont typeface="+mj-lt"/>
              <a:buAutoNum type="arabicParenBoth"/>
            </a:pPr>
            <a:r>
              <a:rPr lang="de-DE" dirty="0"/>
              <a:t>die empirische Erfassung psychologischer Prozesse im individuellen Alltagskontext</a:t>
            </a:r>
          </a:p>
          <a:p>
            <a:pPr marL="342900" indent="-342900">
              <a:spcAft>
                <a:spcPts val="1200"/>
              </a:spcAft>
              <a:buFont typeface="+mj-lt"/>
              <a:buAutoNum type="arabicParenBoth"/>
            </a:pPr>
            <a:r>
              <a:rPr lang="de-DE" dirty="0"/>
              <a:t>die Identifikation zentraler Prozesse des individuellen Problems in dynamischen Netzwerkanalysen</a:t>
            </a:r>
          </a:p>
          <a:p>
            <a:pPr marL="342900" indent="-342900">
              <a:spcAft>
                <a:spcPts val="1200"/>
              </a:spcAft>
              <a:buAutoNum type="arabicParenBoth"/>
            </a:pPr>
            <a:r>
              <a:rPr lang="de-DE" dirty="0"/>
              <a:t>die Ausrichtung therapeutischer Strategien an den nachgewiesenen Wirkfaktoren und Störungsprozessen</a:t>
            </a:r>
            <a:endParaRPr lang="de-DE" sz="1400" dirty="0"/>
          </a:p>
        </p:txBody>
      </p:sp>
      <p:sp>
        <p:nvSpPr>
          <p:cNvPr id="19" name="Textfeld 18"/>
          <p:cNvSpPr txBox="1"/>
          <p:nvPr/>
        </p:nvSpPr>
        <p:spPr>
          <a:xfrm>
            <a:off x="2286486" y="6189400"/>
            <a:ext cx="1483743" cy="184666"/>
          </a:xfrm>
          <a:prstGeom prst="rect">
            <a:avLst/>
          </a:prstGeom>
          <a:noFill/>
        </p:spPr>
        <p:txBody>
          <a:bodyPr wrap="square" rtlCol="0">
            <a:spAutoFit/>
          </a:bodyPr>
          <a:lstStyle/>
          <a:p>
            <a:r>
              <a:rPr lang="de-DE" sz="600" dirty="0">
                <a:solidFill>
                  <a:schemeClr val="bg1">
                    <a:lumMod val="85000"/>
                  </a:schemeClr>
                </a:solidFill>
              </a:rPr>
              <a:t>Foto von SHVETS </a:t>
            </a:r>
            <a:r>
              <a:rPr lang="de-DE" sz="600" dirty="0" err="1">
                <a:solidFill>
                  <a:schemeClr val="bg1">
                    <a:lumMod val="85000"/>
                  </a:schemeClr>
                </a:solidFill>
              </a:rPr>
              <a:t>productuion</a:t>
            </a:r>
            <a:r>
              <a:rPr lang="de-DE" sz="600" dirty="0">
                <a:solidFill>
                  <a:schemeClr val="bg1">
                    <a:lumMod val="85000"/>
                  </a:schemeClr>
                </a:solidFill>
              </a:rPr>
              <a:t> auf </a:t>
            </a:r>
            <a:r>
              <a:rPr lang="de-DE" sz="600" dirty="0" err="1">
                <a:solidFill>
                  <a:schemeClr val="bg1">
                    <a:lumMod val="85000"/>
                  </a:schemeClr>
                </a:solidFill>
              </a:rPr>
              <a:t>Pexels</a:t>
            </a:r>
            <a:endParaRPr lang="de-DE" sz="600" dirty="0">
              <a:solidFill>
                <a:schemeClr val="bg1">
                  <a:lumMod val="85000"/>
                </a:schemeClr>
              </a:solidFill>
            </a:endParaRPr>
          </a:p>
        </p:txBody>
      </p:sp>
      <p:sp>
        <p:nvSpPr>
          <p:cNvPr id="14" name="Rechteck 13"/>
          <p:cNvSpPr/>
          <p:nvPr/>
        </p:nvSpPr>
        <p:spPr>
          <a:xfrm>
            <a:off x="457626" y="3245839"/>
            <a:ext cx="3198976" cy="1077218"/>
          </a:xfrm>
          <a:prstGeom prst="rect">
            <a:avLst/>
          </a:prstGeom>
        </p:spPr>
        <p:txBody>
          <a:bodyPr wrap="square">
            <a:spAutoFit/>
          </a:bodyPr>
          <a:lstStyle/>
          <a:p>
            <a:pPr algn="ctr"/>
            <a:r>
              <a:rPr lang="de-DE" sz="1600" i="1" dirty="0">
                <a:effectLst>
                  <a:outerShdw blurRad="38100" dist="38100" dir="2700000" algn="tl">
                    <a:srgbClr val="000000">
                      <a:alpha val="43137"/>
                    </a:srgbClr>
                  </a:outerShdw>
                </a:effectLst>
              </a:rPr>
              <a:t>Prozessbasierte Psychotherapie setzt an diesen individuellen Prozessen an, die empirisch im Alltag erfasst werden.</a:t>
            </a:r>
            <a:endParaRPr lang="de-DE" sz="1600" dirty="0"/>
          </a:p>
        </p:txBody>
      </p:sp>
      <p:sp useBgFill="1">
        <p:nvSpPr>
          <p:cNvPr id="18" name="Textfeld 17"/>
          <p:cNvSpPr txBox="1"/>
          <p:nvPr/>
        </p:nvSpPr>
        <p:spPr>
          <a:xfrm>
            <a:off x="8628081" y="1007662"/>
            <a:ext cx="3368351" cy="5616000"/>
          </a:xfrm>
          <a:prstGeom prst="rect">
            <a:avLst/>
          </a:prstGeom>
          <a:solidFill>
            <a:schemeClr val="bg1"/>
          </a:solidFill>
          <a:effectLst>
            <a:glow rad="139700">
              <a:schemeClr val="accent3">
                <a:satMod val="175000"/>
                <a:alpha val="40000"/>
              </a:schemeClr>
            </a:glow>
          </a:effectLst>
          <a:scene3d>
            <a:camera prst="orthographicFront"/>
            <a:lightRig rig="threePt" dir="t"/>
          </a:scene3d>
          <a:sp3d contourW="12700">
            <a:contourClr>
              <a:schemeClr val="bg1">
                <a:lumMod val="75000"/>
              </a:schemeClr>
            </a:contourClr>
          </a:sp3d>
        </p:spPr>
        <p:txBody>
          <a:bodyPr wrap="square" rtlCol="0">
            <a:spAutoFit/>
          </a:bodyPr>
          <a:lstStyle>
            <a:defPPr>
              <a:defRPr lang="de-DE"/>
            </a:defPPr>
            <a:lvl1pPr>
              <a:defRPr sz="1400">
                <a:solidFill>
                  <a:prstClr val="black"/>
                </a:solidFill>
              </a:defRPr>
            </a:lvl1pPr>
          </a:lstStyle>
          <a:p>
            <a:pPr>
              <a:spcAft>
                <a:spcPts val="1200"/>
              </a:spcAft>
            </a:pPr>
            <a:r>
              <a:rPr lang="de-DE" sz="1300" dirty="0"/>
              <a:t>Zeitraum der Studie: 1.1.24-30.06.26 </a:t>
            </a:r>
          </a:p>
          <a:p>
            <a:pPr>
              <a:spcAft>
                <a:spcPts val="1200"/>
              </a:spcAft>
            </a:pPr>
            <a:r>
              <a:rPr lang="de-DE" sz="1300" dirty="0"/>
              <a:t>Ziel: Überprüfung des prozessbasierten Ansatzes unter Praxisbedingungen in Kooperation mit approbierten </a:t>
            </a:r>
            <a:r>
              <a:rPr lang="de-DE" sz="1300" dirty="0" err="1"/>
              <a:t>Psychotherapeut:innen</a:t>
            </a:r>
            <a:r>
              <a:rPr lang="de-DE" sz="1300" dirty="0"/>
              <a:t>.</a:t>
            </a:r>
          </a:p>
          <a:p>
            <a:pPr>
              <a:spcAft>
                <a:spcPts val="1200"/>
              </a:spcAft>
            </a:pPr>
            <a:r>
              <a:rPr lang="de-DE" sz="1300" dirty="0" err="1"/>
              <a:t>Studientherapeut:innen</a:t>
            </a:r>
            <a:r>
              <a:rPr lang="de-DE" sz="1300" dirty="0"/>
              <a:t>: interessierte approbierte </a:t>
            </a:r>
            <a:r>
              <a:rPr lang="de-DE" sz="1300" dirty="0" err="1"/>
              <a:t>Psychotherapeut:innen</a:t>
            </a:r>
            <a:r>
              <a:rPr lang="de-DE" sz="1300" dirty="0"/>
              <a:t> </a:t>
            </a:r>
            <a:r>
              <a:rPr lang="de-DE" sz="1300" u="sng" dirty="0"/>
              <a:t>mit </a:t>
            </a:r>
            <a:r>
              <a:rPr lang="de-DE" sz="1300" dirty="0"/>
              <a:t>Fachkunde in Verhaltenstherapie, Tiefenpsychologisch fundierte Psychotherapie oder Systemische Therapie </a:t>
            </a:r>
          </a:p>
          <a:p>
            <a:pPr>
              <a:spcAft>
                <a:spcPts val="600"/>
              </a:spcAft>
            </a:pPr>
            <a:r>
              <a:rPr lang="de-DE" sz="1300" dirty="0"/>
              <a:t>Voraussetzung: Teilnahme an vier Trainingsterminen:</a:t>
            </a:r>
          </a:p>
          <a:p>
            <a:r>
              <a:rPr lang="de-DE" sz="1300" b="1" dirty="0"/>
              <a:t>04.11.2023 </a:t>
            </a:r>
            <a:r>
              <a:rPr lang="de-DE" sz="1300" dirty="0"/>
              <a:t>9.30-13.45 Uhr: Einführung in den prozessbasierten Ansatz</a:t>
            </a:r>
            <a:br>
              <a:rPr lang="de-DE" sz="1300" dirty="0"/>
            </a:br>
            <a:r>
              <a:rPr lang="de-DE" sz="1300" b="1" dirty="0"/>
              <a:t>09.12.2023 </a:t>
            </a:r>
            <a:r>
              <a:rPr lang="de-DE" sz="1300" dirty="0"/>
              <a:t>9.30-13.45 Uhr: Funktionale Analyse in dynamischen Netzwerkmodellen</a:t>
            </a:r>
            <a:br>
              <a:rPr lang="de-DE" sz="1300" dirty="0"/>
            </a:br>
            <a:r>
              <a:rPr lang="de-DE" sz="1300" b="1" dirty="0"/>
              <a:t>13.01.2024 </a:t>
            </a:r>
            <a:r>
              <a:rPr lang="de-DE" sz="1300" dirty="0"/>
              <a:t>9.30-13.45 Uhr: Interventionsstrategien</a:t>
            </a:r>
            <a:br>
              <a:rPr lang="de-DE" sz="1300" dirty="0"/>
            </a:br>
            <a:r>
              <a:rPr lang="de-DE" sz="1300" b="1" dirty="0"/>
              <a:t>10.02.2024 </a:t>
            </a:r>
            <a:r>
              <a:rPr lang="de-DE" sz="1300" dirty="0"/>
              <a:t>9.30-13.45 Uhr: Beziehungsgestaltung</a:t>
            </a:r>
            <a:br>
              <a:rPr lang="de-DE" sz="1300" dirty="0"/>
            </a:br>
            <a:endParaRPr lang="de-DE" sz="1300" dirty="0"/>
          </a:p>
          <a:p>
            <a:r>
              <a:rPr lang="de-DE" sz="1300" dirty="0"/>
              <a:t>Die Veranstaltungen sind bei der Landes-</a:t>
            </a:r>
            <a:r>
              <a:rPr lang="de-DE" sz="1300" dirty="0" err="1"/>
              <a:t>psychotherapeutenkammer</a:t>
            </a:r>
            <a:r>
              <a:rPr lang="de-DE" sz="1300" dirty="0"/>
              <a:t> Hessen mit insgesamt </a:t>
            </a:r>
            <a:r>
              <a:rPr lang="de-DE" sz="1300" b="1" dirty="0"/>
              <a:t>20 Fortbildungspunkten </a:t>
            </a:r>
            <a:r>
              <a:rPr lang="de-DE" sz="1300" dirty="0"/>
              <a:t>akkreditiert.</a:t>
            </a:r>
          </a:p>
        </p:txBody>
      </p:sp>
      <p:pic>
        <p:nvPicPr>
          <p:cNvPr id="9" name="Grafik 8">
            <a:extLst>
              <a:ext uri="{FF2B5EF4-FFF2-40B4-BE49-F238E27FC236}">
                <a16:creationId xmlns:a16="http://schemas.microsoft.com/office/drawing/2014/main" id="{61877C15-3F0A-965F-67A2-CF795177DF5B}"/>
              </a:ext>
            </a:extLst>
          </p:cNvPr>
          <p:cNvPicPr>
            <a:picLocks noChangeAspect="1"/>
          </p:cNvPicPr>
          <p:nvPr/>
        </p:nvPicPr>
        <p:blipFill>
          <a:blip r:embed="rId4"/>
          <a:stretch>
            <a:fillRect/>
          </a:stretch>
        </p:blipFill>
        <p:spPr>
          <a:xfrm>
            <a:off x="4815154" y="3932649"/>
            <a:ext cx="1850334" cy="1387751"/>
          </a:xfrm>
          <a:prstGeom prst="rect">
            <a:avLst/>
          </a:prstGeom>
          <a:ln>
            <a:solidFill>
              <a:schemeClr val="bg1">
                <a:lumMod val="65000"/>
              </a:schemeClr>
            </a:solidFill>
          </a:ln>
        </p:spPr>
      </p:pic>
      <p:sp>
        <p:nvSpPr>
          <p:cNvPr id="10" name="Textfeld 9">
            <a:extLst>
              <a:ext uri="{FF2B5EF4-FFF2-40B4-BE49-F238E27FC236}">
                <a16:creationId xmlns:a16="http://schemas.microsoft.com/office/drawing/2014/main" id="{666DBABC-B682-40CE-F1DA-C20ED0AAAAEA}"/>
              </a:ext>
            </a:extLst>
          </p:cNvPr>
          <p:cNvSpPr txBox="1"/>
          <p:nvPr/>
        </p:nvSpPr>
        <p:spPr>
          <a:xfrm>
            <a:off x="6784848" y="4019296"/>
            <a:ext cx="1843233" cy="1200329"/>
          </a:xfrm>
          <a:prstGeom prst="rect">
            <a:avLst/>
          </a:prstGeom>
          <a:noFill/>
        </p:spPr>
        <p:txBody>
          <a:bodyPr wrap="square" rtlCol="0">
            <a:spAutoFit/>
          </a:bodyPr>
          <a:lstStyle/>
          <a:p>
            <a:r>
              <a:rPr lang="de-DE" sz="1200" dirty="0"/>
              <a:t>Dynamische </a:t>
            </a:r>
          </a:p>
          <a:p>
            <a:r>
              <a:rPr lang="de-DE" sz="1200" dirty="0"/>
              <a:t>Netzwerkanalyse</a:t>
            </a:r>
          </a:p>
          <a:p>
            <a:r>
              <a:rPr lang="de-DE" sz="1200" dirty="0"/>
              <a:t>auf Grundlage alltäglicher </a:t>
            </a:r>
          </a:p>
          <a:p>
            <a:r>
              <a:rPr lang="de-DE" sz="1200" dirty="0"/>
              <a:t>App-</a:t>
            </a:r>
            <a:r>
              <a:rPr lang="de-DE" sz="1200" dirty="0" err="1"/>
              <a:t>gestützer</a:t>
            </a:r>
            <a:r>
              <a:rPr lang="de-DE" sz="1200" dirty="0"/>
              <a:t> Einschätzungen psycho-logischer  Prozesse</a:t>
            </a:r>
          </a:p>
        </p:txBody>
      </p:sp>
    </p:spTree>
    <p:extLst>
      <p:ext uri="{BB962C8B-B14F-4D97-AF65-F5344CB8AC3E}">
        <p14:creationId xmlns:p14="http://schemas.microsoft.com/office/powerpoint/2010/main" val="99583560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407</Words>
  <Application>Microsoft Office PowerPoint</Application>
  <PresentationFormat>Breitbild</PresentationFormat>
  <Paragraphs>65</Paragraphs>
  <Slides>2</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Symbol</vt:lpstr>
      <vt:lpstr>Office</vt:lpstr>
      <vt:lpstr>PowerPoint-Präsentation</vt:lpstr>
      <vt:lpstr>PowerPoint-Präsentation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Sophie Rüger</dc:creator>
  <cp:lastModifiedBy>b.hufschmidt@web.de</cp:lastModifiedBy>
  <cp:revision>75</cp:revision>
  <dcterms:created xsi:type="dcterms:W3CDTF">2021-11-19T12:36:30Z</dcterms:created>
  <dcterms:modified xsi:type="dcterms:W3CDTF">2023-10-11T04:43:54Z</dcterms:modified>
</cp:coreProperties>
</file>